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59" r:id="rId6"/>
    <p:sldId id="268" r:id="rId7"/>
    <p:sldId id="270" r:id="rId8"/>
    <p:sldId id="260" r:id="rId9"/>
    <p:sldId id="261" r:id="rId10"/>
    <p:sldId id="265" r:id="rId11"/>
    <p:sldId id="262" r:id="rId12"/>
    <p:sldId id="271" r:id="rId13"/>
    <p:sldId id="272" r:id="rId14"/>
    <p:sldId id="273" r:id="rId15"/>
    <p:sldId id="274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7"/>
    <p:restoredTop sz="94658"/>
  </p:normalViewPr>
  <p:slideViewPr>
    <p:cSldViewPr snapToGrid="0">
      <p:cViewPr varScale="1">
        <p:scale>
          <a:sx n="109" d="100"/>
          <a:sy n="109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B1A1-C05E-BE49-BF86-A5524B1E406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6C7FF-6DDB-A642-9DC9-A7536C11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3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6C7FF-6DDB-A642-9DC9-A7536C11A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1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6C7FF-6DDB-A642-9DC9-A7536C11A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8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6C7FF-6DDB-A642-9DC9-A7536C11A4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2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3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861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80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2221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2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3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2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3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6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AC23A-6E55-7B46-8ACC-E62E642E0F08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342752-ECB6-D347-A813-1E49F899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://localhost:8501/media/65d8b816536358abdcbc61a2170bf829cb59cb36afccbfe11dc64cb8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http://localhost:8501/media/80a266b4bda28ee2b56445c4d06c9bdb9dcf9bd161add0872553776a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4A35-236E-EF24-DFCF-1013AD5BA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Big Data Analysis &amp; Prediction of U.S. Airline Flight Delays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7D618-E250-BEA3-833F-F950C26F4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Pranav </a:t>
            </a:r>
            <a:r>
              <a:rPr lang="en-US" dirty="0" err="1"/>
              <a:t>Pareshkumar</a:t>
            </a:r>
            <a:r>
              <a:rPr lang="en-US" dirty="0"/>
              <a:t> Barot</a:t>
            </a:r>
            <a:br>
              <a:rPr lang="en-US" dirty="0"/>
            </a:br>
            <a:r>
              <a:rPr lang="en-US" dirty="0"/>
              <a:t>Sailesh </a:t>
            </a:r>
            <a:r>
              <a:rPr lang="en-US" dirty="0" err="1"/>
              <a:t>Pulukuri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4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458B-0FD8-4E3B-CA66-BE5EB150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Individual Flight Delay Analysis</a:t>
            </a:r>
          </a:p>
        </p:txBody>
      </p:sp>
      <p:pic>
        <p:nvPicPr>
          <p:cNvPr id="4098" name="Picture 2" descr="A graph with blue dots&#10;&#10;AI-generated content may be incorrect.">
            <a:extLst>
              <a:ext uri="{FF2B5EF4-FFF2-40B4-BE49-F238E27FC236}">
                <a16:creationId xmlns:a16="http://schemas.microsoft.com/office/drawing/2014/main" id="{38DA6096-707D-1F16-15DA-E3C951265E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1769" y="609600"/>
            <a:ext cx="4387313" cy="2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BD7978-1380-607B-5973-AB23A6C65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361" y="2160589"/>
            <a:ext cx="2930517" cy="3880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Departure → Arrival Delay Propagation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Strong linear relationship: late departures almost always lead to late arrivals.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Scatter plot confirms consistent propagation across all delay scales.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Correlation Heatmap Insights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	Highest correlation: Departure Delay  Arrival Delay (r ≈ 0.88)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Total delay influenced heavily by NAS delays and late-arriving aircraft.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Multiple delay types interact, but departure timing is the strongest driver.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0" marR="0" lvl="0" indent="0" fontAlgn="base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102" name="Picture 6" descr="A diagram of a flight delay&#10;&#10;AI-generated content may be incorrect.">
            <a:extLst>
              <a:ext uri="{FF2B5EF4-FFF2-40B4-BE49-F238E27FC236}">
                <a16:creationId xmlns:a16="http://schemas.microsoft.com/office/drawing/2014/main" id="{0A0ADF11-F8E7-A3D0-8EDC-FBC6F31C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9320" y="3439020"/>
            <a:ext cx="3887643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4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E5E3-4EE6-335A-656A-8C1F84B9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BAED8D-D305-B867-A949-E58EE709DB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546837"/>
              </p:ext>
            </p:extLst>
          </p:nvPr>
        </p:nvGraphicFramePr>
        <p:xfrm>
          <a:off x="707573" y="1270943"/>
          <a:ext cx="9236287" cy="548640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948344">
                  <a:extLst>
                    <a:ext uri="{9D8B030D-6E8A-4147-A177-3AD203B41FA5}">
                      <a16:colId xmlns:a16="http://schemas.microsoft.com/office/drawing/2014/main" val="1398205917"/>
                    </a:ext>
                  </a:extLst>
                </a:gridCol>
                <a:gridCol w="6287943">
                  <a:extLst>
                    <a:ext uri="{9D8B030D-6E8A-4147-A177-3AD203B41FA5}">
                      <a16:colId xmlns:a16="http://schemas.microsoft.com/office/drawing/2014/main" val="4208238427"/>
                    </a:ext>
                  </a:extLst>
                </a:gridCol>
              </a:tblGrid>
              <a:tr h="331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Insight</a:t>
                      </a:r>
                      <a:endParaRPr 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Description</a:t>
                      </a:r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253686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Major Cause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NAS (Air Traffic System) delays are the dominant contributor (~85–90%).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802266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Airline Performance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Alaska &amp; Delta are most punctual; Frontier &amp; Spirit show highest delays.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283128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Airport Impact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Hub airports show slightly higher delays due to traffic congestion.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60626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Daily Pattern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Delays accumulate through the day, with peak delays in the evening (7–9 PM).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70575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Monthly Pattern</a:t>
                      </a:r>
                      <a:endParaRPr 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Delay spikes in Feb–Mar &amp; June; lowest delays in Apr and Sept–Oct.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799235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Route Impact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Certain long-distance regional routes (e.g., TTN→PBI, DEN→PIA) experience longest delays.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14374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Delay Propagation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Strong correlation between departure &amp; arrival delay (r ≈ 0.88) — late departures almost always lead to late arrivals.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152314"/>
                  </a:ext>
                </a:extLst>
              </a:tr>
              <a:tr h="580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Delay Distribution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Delay times are right-skewed — most flights have small delays; extreme delays (&gt;100 min) are rare but impactful.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11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2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7372-5F2E-9116-CC06-45B9AD44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&amp;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3521-ED03-550A-FDDE-4610785DB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Models Evaluated</a:t>
            </a:r>
          </a:p>
          <a:p>
            <a:pPr marL="0" indent="0">
              <a:buNone/>
            </a:pPr>
            <a:r>
              <a:rPr lang="en-US" dirty="0"/>
              <a:t>	We tested four supervised ML models to predict whether a flight will be delayed 	(&gt;15 minutes):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Logistic Regression (LR)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Decision Tree (DT)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Random Forest (RF)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Gradient Boosted Trees (GBT)</a:t>
            </a:r>
            <a:endParaRPr lang="en-US" dirty="0"/>
          </a:p>
          <a:p>
            <a:r>
              <a:rPr lang="en-US" b="1" dirty="0"/>
              <a:t>Feature Set Used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Categorical (encoded):</a:t>
            </a:r>
            <a:r>
              <a:rPr lang="en-US" dirty="0"/>
              <a:t> Airline, Origin Airport, Destination Airport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Numerical:</a:t>
            </a:r>
            <a:r>
              <a:rPr lang="en-US" dirty="0"/>
              <a:t> Month, Day of Week, Departure Delay, Distance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Target:</a:t>
            </a:r>
            <a:r>
              <a:rPr lang="en-US" dirty="0"/>
              <a:t> </a:t>
            </a:r>
            <a:r>
              <a:rPr lang="en-US" i="1" dirty="0"/>
              <a:t>Delayed vs Not Delayed</a:t>
            </a:r>
            <a:r>
              <a:rPr lang="en-US" dirty="0"/>
              <a:t> (binary classification)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1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2101-573B-E9EC-5E98-0E446F56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06" y="769620"/>
            <a:ext cx="8596668" cy="1320800"/>
          </a:xfrm>
        </p:spPr>
        <p:txBody>
          <a:bodyPr/>
          <a:lstStyle/>
          <a:p>
            <a:r>
              <a:rPr lang="en-US" b="1" dirty="0"/>
              <a:t>Model Performance Comparison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CBE953-80B2-04E0-6F62-DBC97B80A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062873"/>
              </p:ext>
            </p:extLst>
          </p:nvPr>
        </p:nvGraphicFramePr>
        <p:xfrm>
          <a:off x="677863" y="2638266"/>
          <a:ext cx="8596311" cy="1828800"/>
        </p:xfrm>
        <a:graphic>
          <a:graphicData uri="http://schemas.openxmlformats.org/drawingml/2006/table">
            <a:tbl>
              <a:tblPr/>
              <a:tblGrid>
                <a:gridCol w="2865437">
                  <a:extLst>
                    <a:ext uri="{9D8B030D-6E8A-4147-A177-3AD203B41FA5}">
                      <a16:colId xmlns:a16="http://schemas.microsoft.com/office/drawing/2014/main" val="1211293366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960419926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24705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2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188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0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569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14955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CCA132-B09B-2687-E745-6AC998ED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19320"/>
              </p:ext>
            </p:extLst>
          </p:nvPr>
        </p:nvGraphicFramePr>
        <p:xfrm>
          <a:off x="800100" y="2400300"/>
          <a:ext cx="8148319" cy="316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653">
                  <a:extLst>
                    <a:ext uri="{9D8B030D-6E8A-4147-A177-3AD203B41FA5}">
                      <a16:colId xmlns:a16="http://schemas.microsoft.com/office/drawing/2014/main" val="26621059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91814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8512337"/>
                    </a:ext>
                  </a:extLst>
                </a:gridCol>
              </a:tblGrid>
              <a:tr h="6088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AUC Score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Observation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50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0.9100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Best model</a:t>
                      </a:r>
                      <a:r>
                        <a:rPr lang="en-US" dirty="0"/>
                        <a:t> – highest predictive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75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0.5815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Weak model; high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45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0.8871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Good generalization; 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91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Gradient Boosted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0.8901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Performs well; strong baseline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7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B1BB-3B16-694E-82D2-328FDE6C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Logistic Regression – Model Evaluation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86A3A-CD1D-D252-2D80-8921CB98E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400" y="2178245"/>
            <a:ext cx="4204989" cy="323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F2392-09B5-1217-C153-F9F63415F8A7}"/>
              </a:ext>
            </a:extLst>
          </p:cNvPr>
          <p:cNvSpPr txBox="1"/>
          <p:nvPr/>
        </p:nvSpPr>
        <p:spPr>
          <a:xfrm>
            <a:off x="677334" y="1684421"/>
            <a:ext cx="4424055" cy="4225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b="1" dirty="0"/>
              <a:t>Model Accuracy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Accuracy: 0.9034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The model correctly predicts delay vs non-delay ~90% of the time.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b="1" dirty="0"/>
              <a:t>Precision &amp; Recall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Precision (Delayed – Class 1): 0.88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Recall (Delayed – Class 1): 0.72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Excellent at identifying on-time flights (Class 0 recall = 0.97).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More conservative in predicting delays → fewer false alarms.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b="1" dirty="0"/>
              <a:t>F1-Scores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b="1" dirty="0"/>
              <a:t>F1 (On-time – Class 0):</a:t>
            </a:r>
            <a:r>
              <a:rPr lang="en-US" sz="1200" dirty="0"/>
              <a:t> </a:t>
            </a:r>
            <a:r>
              <a:rPr lang="en-US" sz="1200" b="1" dirty="0"/>
              <a:t>0.94</a:t>
            </a:r>
            <a:endParaRPr lang="en-US" sz="1200" dirty="0"/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b="1" dirty="0"/>
              <a:t>F1 (Delayed – Class 1):</a:t>
            </a:r>
            <a:r>
              <a:rPr lang="en-US" sz="1200" dirty="0"/>
              <a:t> </a:t>
            </a:r>
            <a:r>
              <a:rPr lang="en-US" sz="1200" b="1" dirty="0"/>
              <a:t>0.79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Strong overall balance, especially on the majority class.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b="1" dirty="0"/>
              <a:t>Interpretation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Logistic Regression delivers high accuracy, high precision, and interpretability.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Very low false positives → fewer unnecessary operational alerts.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Reliable baseline model for large-scale flight delay prediction.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0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BC43-6795-0189-352B-ED3F42A1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Model Deployment – Prediction UI &amp; Chatbot Integration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30AA4-5DFA-937C-569B-249822FB7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160589"/>
            <a:ext cx="4410718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Flight Delay Prediction Interface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Users enter key flight details.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Logistic Regression model predicts delay probability.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Simple UI with clear results for quick decision-making.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Chatbot Assistant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Explains predictions in plain language.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Answers questions about delay reasons and airport effects.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Makes the dashboard more interactive and user-friendly.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 descr="A screenshot of a chatbot&#10;&#10;AI-generated content may be incorrect.">
            <a:extLst>
              <a:ext uri="{FF2B5EF4-FFF2-40B4-BE49-F238E27FC236}">
                <a16:creationId xmlns:a16="http://schemas.microsoft.com/office/drawing/2014/main" id="{91B72FFF-FE58-198D-65D9-7E46F338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307" y="3930567"/>
            <a:ext cx="3382694" cy="2317833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7AB259-6BB1-5387-CA62-9F25DBD1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08" y="1384134"/>
            <a:ext cx="3382693" cy="23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B0CD-941F-0FB9-4FFC-8E85733F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4C0937-EA69-08FA-5552-ED3C9BE065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3502" y="2160590"/>
            <a:ext cx="8470898" cy="3429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This project successfully built a big-data pipeline for processing 20 years of U.S. flight records (1995–2015).</a:t>
            </a:r>
          </a:p>
          <a:p>
            <a:r>
              <a:rPr lang="en-US" dirty="0"/>
              <a:t>Insights revealed key delay patterns involving airlines, airports, routes, and time-based trends.</a:t>
            </a:r>
          </a:p>
          <a:p>
            <a:r>
              <a:rPr lang="en-US" dirty="0"/>
              <a:t>Logistic Regression delivered strong predictive performance (~90% accuracy), making it suitable for real-time delay prediction.</a:t>
            </a:r>
          </a:p>
          <a:p>
            <a:r>
              <a:rPr lang="en-US" dirty="0"/>
              <a:t>The interactive </a:t>
            </a:r>
            <a:r>
              <a:rPr lang="en-US" dirty="0" err="1"/>
              <a:t>Streamlit</a:t>
            </a:r>
            <a:r>
              <a:rPr lang="en-US" dirty="0"/>
              <a:t> dashboard + chatbot assistant enables users to explore insights and receive explainable predictions.</a:t>
            </a:r>
          </a:p>
          <a:p>
            <a:r>
              <a:rPr lang="en-US" dirty="0"/>
              <a:t>This solution demonstrates how data engineering + machine learning can support operational decision-making in aviation.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2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F0DF-4701-2A34-0CFB-61D8F944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616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F639-95A2-216A-ACE6-4EACB7D6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580B-68F0-9066-0E00-3B64F86A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Objective</a:t>
            </a:r>
            <a:r>
              <a:rPr lang="en-US" dirty="0"/>
              <a:t>: Understand how different factors — such as airline, airport type (hub/non-hub), route, month, and time of day — impact flight delays across the U.S.</a:t>
            </a:r>
          </a:p>
          <a:p>
            <a:pPr marL="0" indent="0">
              <a:buNone/>
            </a:pPr>
            <a:r>
              <a:rPr lang="en-US" b="1" dirty="0"/>
              <a:t>Research Questions:</a:t>
            </a:r>
          </a:p>
          <a:p>
            <a:r>
              <a:rPr lang="en-US" dirty="0"/>
              <a:t>Which airlines experience the longest delays?</a:t>
            </a:r>
          </a:p>
          <a:p>
            <a:r>
              <a:rPr lang="en-US" dirty="0"/>
              <a:t>How do hub airports compare with non-hubs in performance?</a:t>
            </a:r>
          </a:p>
          <a:p>
            <a:r>
              <a:rPr lang="en-US" dirty="0"/>
              <a:t>What are the major causes of delay (Airline, NAS, Weather)?</a:t>
            </a:r>
          </a:p>
          <a:p>
            <a:r>
              <a:rPr lang="en-US" dirty="0"/>
              <a:t>How do individual flight delays propagate through the network?</a:t>
            </a:r>
          </a:p>
          <a:p>
            <a:pPr marL="0" indent="0">
              <a:buNone/>
            </a:pPr>
            <a:r>
              <a:rPr lang="en-US" dirty="0"/>
              <a:t>Dataset: U.S. Department of Transportation (DOT) Flight On-Time Performance Data (2015; scalable for newer years).</a:t>
            </a:r>
          </a:p>
        </p:txBody>
      </p:sp>
    </p:spTree>
    <p:extLst>
      <p:ext uri="{BB962C8B-B14F-4D97-AF65-F5344CB8AC3E}">
        <p14:creationId xmlns:p14="http://schemas.microsoft.com/office/powerpoint/2010/main" val="159284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0F88-FA2A-224D-BD65-B06FAB52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Dataset Summary &amp;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170D-B91E-C77D-2871-83D257E4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b="1" dirty="0"/>
              <a:t>Source:</a:t>
            </a:r>
            <a:r>
              <a:rPr lang="en-US" dirty="0"/>
              <a:t> U.S. DOT On-Time Flight Performance Dataset</a:t>
            </a:r>
            <a:br>
              <a:rPr lang="en-US" dirty="0"/>
            </a:br>
            <a:r>
              <a:rPr lang="en-US" b="1" dirty="0"/>
              <a:t>Years:</a:t>
            </a:r>
            <a:r>
              <a:rPr lang="en-US" dirty="0"/>
              <a:t> </a:t>
            </a:r>
            <a:r>
              <a:rPr lang="en-US" b="1" dirty="0"/>
              <a:t>1995 – 2015</a:t>
            </a:r>
            <a:br>
              <a:rPr lang="en-US" dirty="0"/>
            </a:br>
            <a:r>
              <a:rPr lang="en-US" b="1" dirty="0"/>
              <a:t>Total Records:</a:t>
            </a:r>
            <a:r>
              <a:rPr lang="en-US" dirty="0"/>
              <a:t> ~30+ million flights</a:t>
            </a:r>
            <a:br>
              <a:rPr lang="en-US" dirty="0"/>
            </a:br>
            <a:r>
              <a:rPr lang="en-US" b="1" dirty="0"/>
              <a:t>Size:</a:t>
            </a:r>
            <a:r>
              <a:rPr lang="en-US" dirty="0"/>
              <a:t> ~50 GB</a:t>
            </a:r>
          </a:p>
          <a:p>
            <a:r>
              <a:rPr lang="en-US" b="1" dirty="0"/>
              <a:t>Key attributes:</a:t>
            </a:r>
            <a:endParaRPr lang="en-US" dirty="0"/>
          </a:p>
          <a:p>
            <a:r>
              <a:rPr lang="en-US" dirty="0"/>
              <a:t>Airline, Origin, Destination</a:t>
            </a:r>
          </a:p>
          <a:p>
            <a:r>
              <a:rPr lang="en-US" dirty="0"/>
              <a:t>Distance, Scheduled/Actual Times</a:t>
            </a:r>
          </a:p>
          <a:p>
            <a:r>
              <a:rPr lang="en-US" dirty="0"/>
              <a:t>Delay components:</a:t>
            </a:r>
            <a:br>
              <a:rPr lang="en-US" dirty="0"/>
            </a:br>
            <a:r>
              <a:rPr lang="en-US" dirty="0"/>
              <a:t>NAS, Weather, Carrier, Late Aircraft, Security</a:t>
            </a:r>
          </a:p>
          <a:p>
            <a:r>
              <a:rPr lang="en-US" dirty="0"/>
              <a:t>Date/time fields</a:t>
            </a:r>
          </a:p>
        </p:txBody>
      </p:sp>
    </p:spTree>
    <p:extLst>
      <p:ext uri="{BB962C8B-B14F-4D97-AF65-F5344CB8AC3E}">
        <p14:creationId xmlns:p14="http://schemas.microsoft.com/office/powerpoint/2010/main" val="347326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F598-F2CD-6D78-3FA2-B61C7081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 (Big-Data Pipeline)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CB9D-F91F-8188-86A5-7A4CB4BB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1620"/>
            <a:ext cx="8596668" cy="4892040"/>
          </a:xfrm>
        </p:spPr>
        <p:txBody>
          <a:bodyPr>
            <a:normAutofit fontScale="77500" lnSpcReduction="20000"/>
          </a:bodyPr>
          <a:lstStyle/>
          <a:p>
            <a:r>
              <a:rPr lang="en-US" b="1"/>
              <a:t>1. Data Ingestion</a:t>
            </a: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Loaded raw CSVs (multi-GB) using PySpark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Distributed reading to avoid memory crash</a:t>
            </a:r>
          </a:p>
          <a:p>
            <a:r>
              <a:rPr lang="en-US" b="1"/>
              <a:t>2. Data Cleaning</a:t>
            </a: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Removed nulls, invalid airport codes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Handled negative delay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Feature engineering (TOTAL_DELAY, Hub Indicator, Route Field)</a:t>
            </a:r>
          </a:p>
          <a:p>
            <a:r>
              <a:rPr lang="en-US" b="1"/>
              <a:t>3. EDA &amp; Visualization</a:t>
            </a: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Used PySpark + Pandas sample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Generated airline, airport, route, time-based trends</a:t>
            </a:r>
          </a:p>
          <a:p>
            <a:r>
              <a:rPr lang="en-US" b="1"/>
              <a:t>4. Machine Learning</a:t>
            </a: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Trained multiple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Exported best model → model.pkl</a:t>
            </a:r>
          </a:p>
          <a:p>
            <a:r>
              <a:rPr lang="en-US" b="1"/>
              <a:t>5. Interactive Dashboard</a:t>
            </a: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Built with Streamlit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Pages: Airline, Airport, Routes, Time Trends, Relationships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Chatbot + Prediction interface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857250" lvl="2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35F34DB-62D8-B530-A897-D4DB3CCF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3283"/>
            <a:ext cx="2587624" cy="4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5935-ADDC-AFC9-1F0B-D68E91A91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/>
              <a:t>Delay Distribution Overview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0CFC36B-5A8E-144B-94E3-B01314B10F9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77334" y="2160589"/>
            <a:ext cx="3957349" cy="37493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fontAlgn="base">
              <a:buFont typeface="Wingdings 3" charset="2"/>
              <a:buChar char="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Majority of flights have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minor delays.</a:t>
            </a:r>
          </a:p>
          <a:p>
            <a:pPr marL="0" marR="0" lvl="0" indent="0" algn="l" fontAlgn="base">
              <a:buFont typeface="Wingdings 3" charset="2"/>
              <a:buChar char="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Delay pattern is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right-skewed,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with few extreme delays.</a:t>
            </a:r>
          </a:p>
          <a:p>
            <a:pPr marL="0" marR="0" lvl="0" indent="0" algn="l" fontAlgn="base">
              <a:buFont typeface="Wingdings 3" charset="2"/>
              <a:buChar char="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Severe delays (&gt;100 min) are uncommon but impactful.</a:t>
            </a:r>
          </a:p>
          <a:p>
            <a:pPr marL="0" marR="0" lvl="0" indent="0" algn="l" fontAlgn="base">
              <a:buFont typeface="Wingdings 3" charset="2"/>
              <a:buChar char="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Helps identify outlier behavior for prediction models.</a:t>
            </a:r>
          </a:p>
        </p:txBody>
      </p:sp>
      <p:pic>
        <p:nvPicPr>
          <p:cNvPr id="3076" name="Picture 4" descr="0">
            <a:extLst>
              <a:ext uri="{FF2B5EF4-FFF2-40B4-BE49-F238E27FC236}">
                <a16:creationId xmlns:a16="http://schemas.microsoft.com/office/drawing/2014/main" id="{2764A75E-43E9-9217-4625-5DD3230C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0" b="-1"/>
          <a:stretch>
            <a:fillRect/>
          </a:stretch>
        </p:blipFill>
        <p:spPr bwMode="auto">
          <a:xfrm>
            <a:off x="4987137" y="2159331"/>
            <a:ext cx="4204989" cy="311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3851-A75A-84C4-6D98-6D245562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Airline Delay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787-9D8D-13A9-A274-D50508E99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b="1" dirty="0"/>
              <a:t>Average Arrival Delay by Airline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Airlines like Alaska, Delta perform highly reliably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Frontier &amp; Spirit show highest average delays</a:t>
            </a:r>
          </a:p>
          <a:p>
            <a:endParaRPr lang="en-US" dirty="0"/>
          </a:p>
        </p:txBody>
      </p:sp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76FA6860-C1AF-3E1E-6C7B-4A1205E9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807417"/>
            <a:ext cx="4602747" cy="27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9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E81F903-0A35-DC68-C5E2-051B435B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806" y="1722427"/>
            <a:ext cx="2968188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Airport Delay Analysis</a:t>
            </a:r>
            <a:endParaRPr lang="en-US" sz="5400" dirty="0"/>
          </a:p>
        </p:txBody>
      </p:sp>
      <p:pic>
        <p:nvPicPr>
          <p:cNvPr id="8" name="Content Placeholder 6" descr="A graph showing a number of blue bars&#10;&#10;AI-generated content may be incorrect.">
            <a:extLst>
              <a:ext uri="{FF2B5EF4-FFF2-40B4-BE49-F238E27FC236}">
                <a16:creationId xmlns:a16="http://schemas.microsoft.com/office/drawing/2014/main" id="{022E2CD6-949F-760A-FA4B-48E25AB4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28" y="1131773"/>
            <a:ext cx="2904245" cy="1858210"/>
          </a:xfrm>
          <a:prstGeom prst="rect">
            <a:avLst/>
          </a:prstGeom>
        </p:spPr>
      </p:pic>
      <p:pic>
        <p:nvPicPr>
          <p:cNvPr id="7" name="Picture 6" descr="A blue bar graph with black text&#10;&#10;AI-generated content may be incorrect.">
            <a:extLst>
              <a:ext uri="{FF2B5EF4-FFF2-40B4-BE49-F238E27FC236}">
                <a16:creationId xmlns:a16="http://schemas.microsoft.com/office/drawing/2014/main" id="{FC11A30F-4111-472D-1D7D-03984525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723" y="896673"/>
            <a:ext cx="3039238" cy="2328409"/>
          </a:xfrm>
          <a:prstGeom prst="rect">
            <a:avLst/>
          </a:prstGeom>
        </p:spPr>
      </p:pic>
      <p:pic>
        <p:nvPicPr>
          <p:cNvPr id="6" name="Picture 2" descr="0">
            <a:extLst>
              <a:ext uri="{FF2B5EF4-FFF2-40B4-BE49-F238E27FC236}">
                <a16:creationId xmlns:a16="http://schemas.microsoft.com/office/drawing/2014/main" id="{057BA483-D5CB-687B-2ECC-A9969000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29" y="3589868"/>
            <a:ext cx="2485900" cy="24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white graph&#10;&#10;AI-generated content may be incorrect.">
            <a:extLst>
              <a:ext uri="{FF2B5EF4-FFF2-40B4-BE49-F238E27FC236}">
                <a16:creationId xmlns:a16="http://schemas.microsoft.com/office/drawing/2014/main" id="{A3D381AB-2B16-7045-DFCB-3D936920E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923" y="3429000"/>
            <a:ext cx="3778838" cy="26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8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CD74-6BF7-6555-8897-8F6A839B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Time-Based Delay Trends</a:t>
            </a:r>
            <a:br>
              <a:rPr lang="en-US" sz="2800"/>
            </a:b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587BE-0060-9E79-5D6F-11F9B3CD0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/>
              <a:t>Hourly Delay Trend</a:t>
            </a:r>
            <a:r>
              <a:rPr lang="en-US" b="1"/>
              <a:t> </a:t>
            </a:r>
            <a:r>
              <a:rPr lang="en-US"/>
              <a:t>→ Low in mornings, spike in evenings (7–9 PM).</a:t>
            </a:r>
          </a:p>
          <a:p>
            <a:r>
              <a:rPr lang="en-US" b="1"/>
              <a:t>Monthly Trend:</a:t>
            </a:r>
            <a:r>
              <a:rPr lang="en-US"/>
              <a:t> Delay spikes in Feb–Mar &amp; June; lowest in Apr and Sept–Oct due to favorable weather and lower congestion.</a:t>
            </a:r>
            <a:endParaRPr lang="en-US" dirty="0"/>
          </a:p>
        </p:txBody>
      </p:sp>
      <p:pic>
        <p:nvPicPr>
          <p:cNvPr id="1029" name="Picture 4" descr="0">
            <a:extLst>
              <a:ext uri="{FF2B5EF4-FFF2-40B4-BE49-F238E27FC236}">
                <a16:creationId xmlns:a16="http://schemas.microsoft.com/office/drawing/2014/main" id="{F0310932-D2B9-2151-7733-402BE4A2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4337" y="677159"/>
            <a:ext cx="5421162" cy="246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0">
            <a:extLst>
              <a:ext uri="{FF2B5EF4-FFF2-40B4-BE49-F238E27FC236}">
                <a16:creationId xmlns:a16="http://schemas.microsoft.com/office/drawing/2014/main" id="{A8F01A2E-A16C-21CF-9B69-43D17B66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4338" y="3466218"/>
            <a:ext cx="5421162" cy="254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2BFED811-96BA-A20D-5994-015AD50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2DECCCB-E0EA-3F28-EA72-10396AD7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3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01C1-24DD-5F41-0C70-51F5A582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Route Delays &amp; Major Delay Causes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1F10-C19F-2CF0-3B55-46AD853AF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NAS system delays dominate (~85–90%)</a:t>
            </a:r>
            <a:r>
              <a:rPr lang="en-US" dirty="0"/>
              <a:t>, showing that delays are largely due to airspace congestion and weather.</a:t>
            </a:r>
          </a:p>
          <a:p>
            <a:r>
              <a:rPr lang="en-US" dirty="0"/>
              <a:t>Airline-related delays form the next major category (~7%).</a:t>
            </a:r>
          </a:p>
          <a:p>
            <a:r>
              <a:rPr lang="en-US" b="1" dirty="0"/>
              <a:t>Most delay-prone routes</a:t>
            </a:r>
            <a:r>
              <a:rPr lang="en-US" dirty="0"/>
              <a:t> include TTN→PBI, DEN→PIA, DCA→PNS, and several long-distance regional routes.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508CC-ADCE-E13E-2E66-777EAA52C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7" r="27323" b="1"/>
          <a:stretch>
            <a:fillRect/>
          </a:stretch>
        </p:blipFill>
        <p:spPr>
          <a:xfrm>
            <a:off x="4876801" y="609600"/>
            <a:ext cx="3190848" cy="2601747"/>
          </a:xfrm>
          <a:prstGeom prst="rect">
            <a:avLst/>
          </a:prstGeom>
        </p:spPr>
      </p:pic>
      <p:pic>
        <p:nvPicPr>
          <p:cNvPr id="7172" name="Picture 4" descr="0">
            <a:extLst>
              <a:ext uri="{FF2B5EF4-FFF2-40B4-BE49-F238E27FC236}">
                <a16:creationId xmlns:a16="http://schemas.microsoft.com/office/drawing/2014/main" id="{9A6F1004-3E6C-BB47-0A82-5685B39A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2107" y="3439020"/>
            <a:ext cx="4585623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70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1105</Words>
  <Application>Microsoft Macintosh PowerPoint</Application>
  <PresentationFormat>Widescreen</PresentationFormat>
  <Paragraphs>146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Courier New</vt:lpstr>
      <vt:lpstr>Trebuchet MS</vt:lpstr>
      <vt:lpstr>Wingdings</vt:lpstr>
      <vt:lpstr>Wingdings 3</vt:lpstr>
      <vt:lpstr>Facet</vt:lpstr>
      <vt:lpstr>Big Data Analysis &amp; Prediction of U.S. Airline Flight Delays</vt:lpstr>
      <vt:lpstr>Problem Statement</vt:lpstr>
      <vt:lpstr>Dataset Summary &amp; Understanding</vt:lpstr>
      <vt:lpstr>Project Architecture (Big-Data Pipeline)</vt:lpstr>
      <vt:lpstr>Delay Distribution Overview</vt:lpstr>
      <vt:lpstr>Airline Delay Analysis</vt:lpstr>
      <vt:lpstr>Airport Delay Analysis</vt:lpstr>
      <vt:lpstr>Time-Based Delay Trends </vt:lpstr>
      <vt:lpstr>Route Delays &amp; Major Delay Causes </vt:lpstr>
      <vt:lpstr>Individual Flight Delay Analysis</vt:lpstr>
      <vt:lpstr>Key Findings</vt:lpstr>
      <vt:lpstr>Machine Learning Model &amp; Performance Metrics</vt:lpstr>
      <vt:lpstr>Model Performance Comparison </vt:lpstr>
      <vt:lpstr>Logistic Regression – Model Evaluation</vt:lpstr>
      <vt:lpstr>Model Deployment – Prediction UI &amp; Chatbot Integration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Pulukuri, Sailesh (UMKC-Student)</dc:creator>
  <cp:lastModifiedBy>Pulukuri, Sailesh (UMKC-Student)</cp:lastModifiedBy>
  <cp:revision>9</cp:revision>
  <dcterms:created xsi:type="dcterms:W3CDTF">2025-10-01T05:55:36Z</dcterms:created>
  <dcterms:modified xsi:type="dcterms:W3CDTF">2025-12-12T23:42:34Z</dcterms:modified>
</cp:coreProperties>
</file>